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hQQ9HcSeZ5/GeZ+4yYsWxXcoGR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hyperlink" Target="https://tata.org.au/"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42000"/>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212820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3800"/>
              <a:buFont typeface="Arial"/>
              <a:buNone/>
            </a:pPr>
            <a:r>
              <a:rPr lang="en-AU" sz="13800">
                <a:latin typeface="Arial"/>
                <a:ea typeface="Arial"/>
                <a:cs typeface="Arial"/>
                <a:sym typeface="Arial"/>
              </a:rPr>
              <a:t>Fauvism</a:t>
            </a:r>
            <a:endParaRPr sz="13800">
              <a:latin typeface="Arial"/>
              <a:ea typeface="Arial"/>
              <a:cs typeface="Arial"/>
              <a:sym typeface="Arial"/>
            </a:endParaRPr>
          </a:p>
        </p:txBody>
      </p:sp>
      <p:sp>
        <p:nvSpPr>
          <p:cNvPr id="85" name="Google Shape;85;p1"/>
          <p:cNvSpPr txBox="1"/>
          <p:nvPr>
            <p:ph idx="1" type="subTitle"/>
          </p:nvPr>
        </p:nvSpPr>
        <p:spPr>
          <a:xfrm>
            <a:off x="1524000" y="4872038"/>
            <a:ext cx="9144000" cy="1655700"/>
          </a:xfrm>
          <a:prstGeom prst="rect">
            <a:avLst/>
          </a:prstGeom>
          <a:noFill/>
          <a:ln>
            <a:noFill/>
          </a:ln>
        </p:spPr>
        <p:txBody>
          <a:bodyPr anchorCtr="0" anchor="t" bIns="45700" lIns="91425" spcFirstLastPara="1" rIns="91425" wrap="square" tIns="45700">
            <a:normAutofit/>
          </a:bodyPr>
          <a:lstStyle/>
          <a:p>
            <a:pPr indent="0" lvl="0" marL="279400" marR="2933700" rtl="0" algn="l">
              <a:lnSpc>
                <a:spcPct val="115000"/>
              </a:lnSpc>
              <a:spcBef>
                <a:spcPts val="0"/>
              </a:spcBef>
              <a:spcAft>
                <a:spcPts val="0"/>
              </a:spcAft>
              <a:buClr>
                <a:schemeClr val="dk1"/>
              </a:buClr>
              <a:buSzPts val="1100"/>
              <a:buFont typeface="Arial"/>
              <a:buNone/>
            </a:pPr>
            <a:r>
              <a:rPr i="1" lang="en-AU" sz="800"/>
              <a:t>This resource is included in TATA’s COVID19 visual art resources collection with appreciation and permission from its creator, Kate Camm, from Elizabeth College , Tasmania. TATA does not have ownership of the IP (Intellectual Property) contained within the resources shared on this website. TATA acknowledges the generosity of sharing practice that underpins this collaborative resource sharing space, and ask that any on-sharing of resources acknowledge the originating IP of the Arts/Education professional/s who have contributed this resource, as well as any third party content acknowledged therein</a:t>
            </a:r>
            <a:endParaRPr i="1" sz="800"/>
          </a:p>
          <a:p>
            <a:pPr indent="0" lvl="0" marL="279400" rtl="0" algn="l">
              <a:lnSpc>
                <a:spcPct val="115000"/>
              </a:lnSpc>
              <a:spcBef>
                <a:spcPts val="1200"/>
              </a:spcBef>
              <a:spcAft>
                <a:spcPts val="0"/>
              </a:spcAft>
              <a:buClr>
                <a:schemeClr val="dk1"/>
              </a:buClr>
              <a:buSzPts val="1100"/>
              <a:buFont typeface="Arial"/>
              <a:buNone/>
            </a:pPr>
            <a:r>
              <a:rPr lang="en-AU" sz="800">
                <a:latin typeface="Arial"/>
                <a:ea typeface="Arial"/>
                <a:cs typeface="Arial"/>
                <a:sym typeface="Arial"/>
              </a:rPr>
              <a:t>April 10th, 2020  Courtesy of Kate Camm,  Elizabeth College,</a:t>
            </a:r>
            <a:r>
              <a:rPr lang="en-AU" sz="800" u="sng">
                <a:solidFill>
                  <a:schemeClr val="hlink"/>
                </a:solidFill>
                <a:latin typeface="Arial"/>
                <a:ea typeface="Arial"/>
                <a:cs typeface="Arial"/>
                <a:sym typeface="Arial"/>
                <a:hlinkClick r:id="rId4"/>
              </a:rPr>
              <a:t> https://tata.org.au/</a:t>
            </a:r>
            <a:r>
              <a:rPr lang="en-AU" sz="800">
                <a:latin typeface="Arial"/>
                <a:ea typeface="Arial"/>
                <a:cs typeface="Arial"/>
                <a:sym typeface="Arial"/>
              </a:rPr>
              <a:t>                                                            </a:t>
            </a:r>
            <a:endParaRPr sz="800">
              <a:latin typeface="Arial"/>
              <a:ea typeface="Arial"/>
              <a:cs typeface="Arial"/>
              <a:sym typeface="Arial"/>
            </a:endParaRPr>
          </a:p>
        </p:txBody>
      </p:sp>
      <p:pic>
        <p:nvPicPr>
          <p:cNvPr id="86" name="Google Shape;86;p1"/>
          <p:cNvPicPr preferRelativeResize="0"/>
          <p:nvPr/>
        </p:nvPicPr>
        <p:blipFill rotWithShape="1">
          <a:blip r:embed="rId5">
            <a:alphaModFix/>
          </a:blip>
          <a:srcRect b="0" l="0" r="0" t="0"/>
          <a:stretch/>
        </p:blipFill>
        <p:spPr>
          <a:xfrm>
            <a:off x="8593000" y="5235950"/>
            <a:ext cx="1571625" cy="504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3000"/>
          </a:blip>
          <a:stretch>
            <a:fillRect/>
          </a:stretch>
        </a:blipFill>
      </p:bgPr>
    </p:bg>
    <p:spTree>
      <p:nvGrpSpPr>
        <p:cNvPr id="90" name="Shape 90"/>
        <p:cNvGrpSpPr/>
        <p:nvPr/>
      </p:nvGrpSpPr>
      <p:grpSpPr>
        <a:xfrm>
          <a:off x="0" y="0"/>
          <a:ext cx="0" cy="0"/>
          <a:chOff x="0" y="0"/>
          <a:chExt cx="0" cy="0"/>
        </a:xfrm>
      </p:grpSpPr>
      <p:sp>
        <p:nvSpPr>
          <p:cNvPr id="91" name="Google Shape;9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rial"/>
              <a:buNone/>
            </a:pPr>
            <a:r>
              <a:rPr lang="en-AU" sz="6000">
                <a:latin typeface="Arial"/>
                <a:ea typeface="Arial"/>
                <a:cs typeface="Arial"/>
                <a:sym typeface="Arial"/>
              </a:rPr>
              <a:t>What is Fauvism?</a:t>
            </a:r>
            <a:endParaRPr sz="6000">
              <a:latin typeface="Arial"/>
              <a:ea typeface="Arial"/>
              <a:cs typeface="Arial"/>
              <a:sym typeface="Arial"/>
            </a:endParaRPr>
          </a:p>
        </p:txBody>
      </p:sp>
      <p:sp>
        <p:nvSpPr>
          <p:cNvPr id="92" name="Google Shape;92;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800"/>
              <a:buChar char="•"/>
            </a:pPr>
            <a:r>
              <a:rPr lang="en-AU"/>
              <a:t>Fauvism is a French word meaning Wild Beasts</a:t>
            </a:r>
            <a:endParaRPr/>
          </a:p>
          <a:p>
            <a:pPr indent="-228600" lvl="0" marL="228600" rtl="0" algn="l">
              <a:lnSpc>
                <a:spcPct val="80000"/>
              </a:lnSpc>
              <a:spcBef>
                <a:spcPts val="1000"/>
              </a:spcBef>
              <a:spcAft>
                <a:spcPts val="0"/>
              </a:spcAft>
              <a:buClr>
                <a:schemeClr val="dk1"/>
              </a:buClr>
              <a:buSzPts val="2800"/>
              <a:buChar char="•"/>
            </a:pPr>
            <a:r>
              <a:rPr lang="en-AU"/>
              <a:t>The movements started in France in 1899 until around 1908</a:t>
            </a:r>
            <a:endParaRPr/>
          </a:p>
          <a:p>
            <a:pPr indent="-228600" lvl="0" marL="228600" rtl="0" algn="l">
              <a:lnSpc>
                <a:spcPct val="80000"/>
              </a:lnSpc>
              <a:spcBef>
                <a:spcPts val="1000"/>
              </a:spcBef>
              <a:spcAft>
                <a:spcPts val="0"/>
              </a:spcAft>
              <a:buClr>
                <a:schemeClr val="dk1"/>
              </a:buClr>
              <a:buSzPts val="2800"/>
              <a:buChar char="•"/>
            </a:pPr>
            <a:r>
              <a:rPr lang="en-AU"/>
              <a:t>This movement is all about expressing emotion through colour</a:t>
            </a:r>
            <a:endParaRPr/>
          </a:p>
          <a:p>
            <a:pPr indent="-228600" lvl="0" marL="228600" rtl="0" algn="l">
              <a:lnSpc>
                <a:spcPct val="80000"/>
              </a:lnSpc>
              <a:spcBef>
                <a:spcPts val="1000"/>
              </a:spcBef>
              <a:spcAft>
                <a:spcPts val="0"/>
              </a:spcAft>
              <a:buClr>
                <a:schemeClr val="dk1"/>
              </a:buClr>
              <a:buSzPts val="2800"/>
              <a:buChar char="•"/>
            </a:pPr>
            <a:r>
              <a:rPr lang="en-AU"/>
              <a:t>The Fauves wanted to use colour not as a part of the painting but as the painting- as the most important feature</a:t>
            </a:r>
            <a:endParaRPr/>
          </a:p>
          <a:p>
            <a:pPr indent="-228600" lvl="0" marL="228600" rtl="0" algn="l">
              <a:lnSpc>
                <a:spcPct val="80000"/>
              </a:lnSpc>
              <a:spcBef>
                <a:spcPts val="1000"/>
              </a:spcBef>
              <a:spcAft>
                <a:spcPts val="0"/>
              </a:spcAft>
              <a:buClr>
                <a:schemeClr val="dk1"/>
              </a:buClr>
              <a:buSzPts val="2800"/>
              <a:buChar char="•"/>
            </a:pPr>
            <a:r>
              <a:rPr lang="en-AU"/>
              <a:t>This was very radical for the time</a:t>
            </a:r>
            <a:endParaRPr/>
          </a:p>
          <a:p>
            <a:pPr indent="-228600" lvl="0" marL="228600" rtl="0" algn="l">
              <a:lnSpc>
                <a:spcPct val="80000"/>
              </a:lnSpc>
              <a:spcBef>
                <a:spcPts val="1000"/>
              </a:spcBef>
              <a:spcAft>
                <a:spcPts val="0"/>
              </a:spcAft>
              <a:buClr>
                <a:schemeClr val="dk1"/>
              </a:buClr>
              <a:buSzPts val="2800"/>
              <a:buChar char="•"/>
            </a:pPr>
            <a:r>
              <a:rPr lang="en-AU"/>
              <a:t>This movement is not concerned with perfection or realness. The Fauves did not care about reflecting the natural world</a:t>
            </a:r>
            <a:endParaRPr/>
          </a:p>
          <a:p>
            <a:pPr indent="-228600" lvl="0" marL="228600" rtl="0" algn="l">
              <a:lnSpc>
                <a:spcPct val="80000"/>
              </a:lnSpc>
              <a:spcBef>
                <a:spcPts val="1000"/>
              </a:spcBef>
              <a:spcAft>
                <a:spcPts val="0"/>
              </a:spcAft>
              <a:buClr>
                <a:schemeClr val="dk1"/>
              </a:buClr>
              <a:buSzPts val="2800"/>
              <a:buChar char="•"/>
            </a:pPr>
            <a:r>
              <a:rPr lang="en-AU"/>
              <a:t>The Fauves simplified forms and saturated colours and were greatly concerned with creating harmony in their work</a:t>
            </a:r>
            <a:endParaRPr/>
          </a:p>
          <a:p>
            <a:pPr indent="-50800" lvl="0" marL="228600" rtl="0" algn="l">
              <a:lnSpc>
                <a:spcPct val="80000"/>
              </a:lnSpc>
              <a:spcBef>
                <a:spcPts val="100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31000"/>
          </a:blip>
          <a:stretch>
            <a:fillRect/>
          </a:stretch>
        </a:blipFill>
      </p:bgPr>
    </p:bg>
    <p:spTree>
      <p:nvGrpSpPr>
        <p:cNvPr id="96" name="Shape 96"/>
        <p:cNvGrpSpPr/>
        <p:nvPr/>
      </p:nvGrpSpPr>
      <p:grpSpPr>
        <a:xfrm>
          <a:off x="0" y="0"/>
          <a:ext cx="0" cy="0"/>
          <a:chOff x="0" y="0"/>
          <a:chExt cx="0" cy="0"/>
        </a:xfrm>
      </p:grpSpPr>
      <p:sp>
        <p:nvSpPr>
          <p:cNvPr id="97" name="Google Shape;97;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rial"/>
              <a:buNone/>
            </a:pPr>
            <a:r>
              <a:rPr lang="en-AU" sz="6000">
                <a:latin typeface="Arial"/>
                <a:ea typeface="Arial"/>
                <a:cs typeface="Arial"/>
                <a:sym typeface="Arial"/>
              </a:rPr>
              <a:t>Who was involved?</a:t>
            </a:r>
            <a:endParaRPr sz="6000">
              <a:latin typeface="Arial"/>
              <a:ea typeface="Arial"/>
              <a:cs typeface="Arial"/>
              <a:sym typeface="Arial"/>
            </a:endParaRPr>
          </a:p>
        </p:txBody>
      </p:sp>
      <p:sp>
        <p:nvSpPr>
          <p:cNvPr id="98" name="Google Shape;98;p3"/>
          <p:cNvSpPr txBox="1"/>
          <p:nvPr>
            <p:ph idx="1" type="body"/>
          </p:nvPr>
        </p:nvSpPr>
        <p:spPr>
          <a:xfrm>
            <a:off x="838200" y="1422400"/>
            <a:ext cx="7178040" cy="6350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AU" sz="3200"/>
              <a:t>Henri Matisse- Born in 1869, France, to a Bohemian family of textile weavers. Seeing the many bright and varied textiles sparked his love of colour</a:t>
            </a:r>
            <a:endParaRPr/>
          </a:p>
          <a:p>
            <a:pPr indent="-228600" lvl="0" marL="228600" rtl="0" algn="l">
              <a:lnSpc>
                <a:spcPct val="90000"/>
              </a:lnSpc>
              <a:spcBef>
                <a:spcPts val="1000"/>
              </a:spcBef>
              <a:spcAft>
                <a:spcPts val="0"/>
              </a:spcAft>
              <a:buClr>
                <a:schemeClr val="dk1"/>
              </a:buClr>
              <a:buSzPts val="3200"/>
              <a:buChar char="•"/>
            </a:pPr>
            <a:r>
              <a:rPr lang="en-AU" sz="3200"/>
              <a:t>"From the moment I held the box of colors in my hands, I knew this was my life. I threw myself into it like a beast that plunges toward the thing it loves.”</a:t>
            </a:r>
            <a:endParaRPr sz="3200"/>
          </a:p>
          <a:p>
            <a:pPr indent="-228600" lvl="0" marL="228600" rtl="0" algn="l">
              <a:lnSpc>
                <a:spcPct val="90000"/>
              </a:lnSpc>
              <a:spcBef>
                <a:spcPts val="1000"/>
              </a:spcBef>
              <a:spcAft>
                <a:spcPts val="0"/>
              </a:spcAft>
              <a:buClr>
                <a:schemeClr val="dk1"/>
              </a:buClr>
              <a:buSzPts val="3200"/>
              <a:buChar char="•"/>
            </a:pPr>
            <a:r>
              <a:rPr lang="en-AU" sz="3200"/>
              <a:t>Matisse was famous for using pure unmodulated colour to create form in his work as opposed to shading </a:t>
            </a:r>
            <a:endParaRPr sz="3200"/>
          </a:p>
        </p:txBody>
      </p:sp>
      <p:pic>
        <p:nvPicPr>
          <p:cNvPr id="99" name="Google Shape;99;p3"/>
          <p:cNvPicPr preferRelativeResize="0"/>
          <p:nvPr/>
        </p:nvPicPr>
        <p:blipFill rotWithShape="1">
          <a:blip r:embed="rId4">
            <a:alphaModFix/>
          </a:blip>
          <a:srcRect b="0" l="0" r="0" t="0"/>
          <a:stretch/>
        </p:blipFill>
        <p:spPr>
          <a:xfrm>
            <a:off x="8192452" y="794226"/>
            <a:ext cx="3755708" cy="58168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7000"/>
          </a:blip>
          <a:stretch>
            <a:fillRect/>
          </a:stretch>
        </a:blipFill>
      </p:bgPr>
    </p:bg>
    <p:spTree>
      <p:nvGrpSpPr>
        <p:cNvPr id="103" name="Shape 103"/>
        <p:cNvGrpSpPr/>
        <p:nvPr/>
      </p:nvGrpSpPr>
      <p:grpSpPr>
        <a:xfrm>
          <a:off x="0" y="0"/>
          <a:ext cx="0" cy="0"/>
          <a:chOff x="0" y="0"/>
          <a:chExt cx="0" cy="0"/>
        </a:xfrm>
      </p:grpSpPr>
      <p:sp>
        <p:nvSpPr>
          <p:cNvPr id="104" name="Google Shape;104;p4"/>
          <p:cNvSpPr txBox="1"/>
          <p:nvPr>
            <p:ph type="title"/>
          </p:nvPr>
        </p:nvSpPr>
        <p:spPr>
          <a:xfrm>
            <a:off x="838200" y="365125"/>
            <a:ext cx="10515600" cy="1325563"/>
          </a:xfrm>
          <a:prstGeom prst="rect">
            <a:avLst/>
          </a:prstGeom>
          <a:noFill/>
          <a:ln>
            <a:noFill/>
          </a:ln>
          <a:effectLst>
            <a:outerShdw blurRad="50800" rotWithShape="0" algn="ctr" dir="5400000" dist="50800">
              <a:schemeClr val="lt1"/>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i="1" lang="en-AU" sz="5400"/>
              <a:t>La danse (I)</a:t>
            </a:r>
            <a:r>
              <a:rPr b="1" lang="en-AU" sz="5400"/>
              <a:t> (1909) by Henri Matisse</a:t>
            </a:r>
            <a:endParaRPr b="1" sz="5400"/>
          </a:p>
        </p:txBody>
      </p:sp>
      <p:pic>
        <p:nvPicPr>
          <p:cNvPr id="105" name="Google Shape;105;p4"/>
          <p:cNvPicPr preferRelativeResize="0"/>
          <p:nvPr/>
        </p:nvPicPr>
        <p:blipFill rotWithShape="1">
          <a:blip r:embed="rId4">
            <a:alphaModFix/>
          </a:blip>
          <a:srcRect b="0" l="0" r="0" t="0"/>
          <a:stretch/>
        </p:blipFill>
        <p:spPr>
          <a:xfrm>
            <a:off x="2235200" y="1690688"/>
            <a:ext cx="7425690" cy="49761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42000"/>
          </a:blip>
          <a:stretch>
            <a:fillRect/>
          </a:stretch>
        </a:blipFill>
      </p:bgPr>
    </p:bg>
    <p:spTree>
      <p:nvGrpSpPr>
        <p:cNvPr id="109" name="Shape 109"/>
        <p:cNvGrpSpPr/>
        <p:nvPr/>
      </p:nvGrpSpPr>
      <p:grpSpPr>
        <a:xfrm>
          <a:off x="0" y="0"/>
          <a:ext cx="0" cy="0"/>
          <a:chOff x="0" y="0"/>
          <a:chExt cx="0" cy="0"/>
        </a:xfrm>
      </p:grpSpPr>
      <p:sp>
        <p:nvSpPr>
          <p:cNvPr id="110" name="Google Shape;110;p5"/>
          <p:cNvSpPr txBox="1"/>
          <p:nvPr>
            <p:ph type="title"/>
          </p:nvPr>
        </p:nvSpPr>
        <p:spPr>
          <a:xfrm>
            <a:off x="15748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rial"/>
              <a:buNone/>
            </a:pPr>
            <a:r>
              <a:rPr lang="en-AU" sz="6000">
                <a:latin typeface="Arial"/>
                <a:ea typeface="Arial"/>
                <a:cs typeface="Arial"/>
                <a:sym typeface="Arial"/>
              </a:rPr>
              <a:t>How does Fauvism exist now?</a:t>
            </a:r>
            <a:endParaRPr sz="6000">
              <a:latin typeface="Arial"/>
              <a:ea typeface="Arial"/>
              <a:cs typeface="Arial"/>
              <a:sym typeface="Arial"/>
            </a:endParaRPr>
          </a:p>
        </p:txBody>
      </p:sp>
      <p:pic>
        <p:nvPicPr>
          <p:cNvPr id="111" name="Google Shape;111;p5"/>
          <p:cNvPicPr preferRelativeResize="0"/>
          <p:nvPr>
            <p:ph idx="1" type="body"/>
          </p:nvPr>
        </p:nvPicPr>
        <p:blipFill rotWithShape="1">
          <a:blip r:embed="rId4">
            <a:alphaModFix/>
          </a:blip>
          <a:srcRect b="0" l="0" r="0" t="0"/>
          <a:stretch/>
        </p:blipFill>
        <p:spPr>
          <a:xfrm>
            <a:off x="338481" y="1102317"/>
            <a:ext cx="3552799" cy="5485809"/>
          </a:xfrm>
          <a:prstGeom prst="rect">
            <a:avLst/>
          </a:prstGeom>
          <a:noFill/>
          <a:ln>
            <a:noFill/>
          </a:ln>
        </p:spPr>
      </p:pic>
      <p:sp>
        <p:nvSpPr>
          <p:cNvPr id="112" name="Google Shape;112;p5"/>
          <p:cNvSpPr txBox="1"/>
          <p:nvPr/>
        </p:nvSpPr>
        <p:spPr>
          <a:xfrm>
            <a:off x="3891280" y="5387797"/>
            <a:ext cx="220472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Calibri"/>
                <a:ea typeface="Calibri"/>
                <a:cs typeface="Calibri"/>
                <a:sym typeface="Calibri"/>
              </a:rPr>
              <a:t>Excerpt from “Scenes From a Cookbook”</a:t>
            </a:r>
            <a:endParaRPr b="1" i="0" sz="2400" u="none" cap="none" strike="noStrike">
              <a:solidFill>
                <a:schemeClr val="dk1"/>
              </a:solidFill>
              <a:latin typeface="Calibri"/>
              <a:ea typeface="Calibri"/>
              <a:cs typeface="Calibri"/>
              <a:sym typeface="Calibri"/>
            </a:endParaRPr>
          </a:p>
        </p:txBody>
      </p:sp>
      <p:pic>
        <p:nvPicPr>
          <p:cNvPr id="113" name="Google Shape;113;p5"/>
          <p:cNvPicPr preferRelativeResize="0"/>
          <p:nvPr/>
        </p:nvPicPr>
        <p:blipFill rotWithShape="1">
          <a:blip r:embed="rId5">
            <a:alphaModFix/>
          </a:blip>
          <a:srcRect b="0" l="0" r="0" t="0"/>
          <a:stretch/>
        </p:blipFill>
        <p:spPr>
          <a:xfrm>
            <a:off x="4362132" y="1130596"/>
            <a:ext cx="3146108" cy="3168342"/>
          </a:xfrm>
          <a:prstGeom prst="rect">
            <a:avLst/>
          </a:prstGeom>
          <a:noFill/>
          <a:ln>
            <a:noFill/>
          </a:ln>
        </p:spPr>
      </p:pic>
      <p:sp>
        <p:nvSpPr>
          <p:cNvPr id="114" name="Google Shape;114;p5"/>
          <p:cNvSpPr txBox="1"/>
          <p:nvPr/>
        </p:nvSpPr>
        <p:spPr>
          <a:xfrm>
            <a:off x="5176520" y="4298938"/>
            <a:ext cx="314610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Calibri"/>
                <a:ea typeface="Calibri"/>
                <a:cs typeface="Calibri"/>
                <a:sym typeface="Calibri"/>
              </a:rPr>
              <a:t>Zoe Young </a:t>
            </a:r>
            <a:endParaRPr b="1" i="0" sz="2400" u="none" cap="none" strike="noStrike">
              <a:solidFill>
                <a:schemeClr val="dk1"/>
              </a:solidFill>
              <a:latin typeface="Calibri"/>
              <a:ea typeface="Calibri"/>
              <a:cs typeface="Calibri"/>
              <a:sym typeface="Calibri"/>
            </a:endParaRPr>
          </a:p>
        </p:txBody>
      </p:sp>
      <p:pic>
        <p:nvPicPr>
          <p:cNvPr id="115" name="Google Shape;115;p5"/>
          <p:cNvPicPr preferRelativeResize="0"/>
          <p:nvPr/>
        </p:nvPicPr>
        <p:blipFill rotWithShape="1">
          <a:blip r:embed="rId6">
            <a:alphaModFix/>
          </a:blip>
          <a:srcRect b="0" l="0" r="0" t="0"/>
          <a:stretch/>
        </p:blipFill>
        <p:spPr>
          <a:xfrm>
            <a:off x="7721652" y="1130596"/>
            <a:ext cx="4414468" cy="5156243"/>
          </a:xfrm>
          <a:prstGeom prst="rect">
            <a:avLst/>
          </a:prstGeom>
          <a:noFill/>
          <a:ln>
            <a:noFill/>
          </a:ln>
        </p:spPr>
      </p:pic>
      <p:sp>
        <p:nvSpPr>
          <p:cNvPr id="116" name="Google Shape;116;p5"/>
          <p:cNvSpPr txBox="1"/>
          <p:nvPr/>
        </p:nvSpPr>
        <p:spPr>
          <a:xfrm>
            <a:off x="7721652" y="6286839"/>
            <a:ext cx="441446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Calibri"/>
                <a:ea typeface="Calibri"/>
                <a:cs typeface="Calibri"/>
                <a:sym typeface="Calibri"/>
              </a:rPr>
              <a:t>Illuka Road, 2018</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5000"/>
          </a:blip>
          <a:stretch>
            <a:fillRect/>
          </a:stretch>
        </a:blipFill>
      </p:bgPr>
    </p:bg>
    <p:spTree>
      <p:nvGrpSpPr>
        <p:cNvPr id="120" name="Shape 120"/>
        <p:cNvGrpSpPr/>
        <p:nvPr/>
      </p:nvGrpSpPr>
      <p:grpSpPr>
        <a:xfrm>
          <a:off x="0" y="0"/>
          <a:ext cx="0" cy="0"/>
          <a:chOff x="0" y="0"/>
          <a:chExt cx="0" cy="0"/>
        </a:xfrm>
      </p:grpSpPr>
      <p:sp>
        <p:nvSpPr>
          <p:cNvPr id="121" name="Google Shape;121;p6"/>
          <p:cNvSpPr txBox="1"/>
          <p:nvPr>
            <p:ph type="title"/>
          </p:nvPr>
        </p:nvSpPr>
        <p:spPr>
          <a:xfrm>
            <a:off x="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rial"/>
              <a:buNone/>
            </a:pPr>
            <a:r>
              <a:rPr lang="en-AU" sz="6000">
                <a:latin typeface="Arial"/>
                <a:ea typeface="Arial"/>
                <a:cs typeface="Arial"/>
                <a:sym typeface="Arial"/>
              </a:rPr>
              <a:t>Colour Mixing</a:t>
            </a:r>
            <a:endParaRPr sz="6000">
              <a:latin typeface="Arial"/>
              <a:ea typeface="Arial"/>
              <a:cs typeface="Arial"/>
              <a:sym typeface="Arial"/>
            </a:endParaRPr>
          </a:p>
        </p:txBody>
      </p:sp>
      <p:sp>
        <p:nvSpPr>
          <p:cNvPr id="122" name="Google Shape;122;p6"/>
          <p:cNvSpPr txBox="1"/>
          <p:nvPr>
            <p:ph idx="1" type="body"/>
          </p:nvPr>
        </p:nvSpPr>
        <p:spPr>
          <a:xfrm>
            <a:off x="5257800" y="5048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t>Colour wheel: Primary, Secondary &amp; Tertiary </a:t>
            </a:r>
            <a:endParaRPr/>
          </a:p>
        </p:txBody>
      </p:sp>
      <p:pic>
        <p:nvPicPr>
          <p:cNvPr id="123" name="Google Shape;123;p6"/>
          <p:cNvPicPr preferRelativeResize="0"/>
          <p:nvPr/>
        </p:nvPicPr>
        <p:blipFill rotWithShape="1">
          <a:blip r:embed="rId4">
            <a:alphaModFix/>
          </a:blip>
          <a:srcRect b="0" l="0" r="0" t="0"/>
          <a:stretch/>
        </p:blipFill>
        <p:spPr>
          <a:xfrm>
            <a:off x="3833494" y="1123828"/>
            <a:ext cx="4304665" cy="58560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5000"/>
          </a:blip>
          <a:stretch>
            <a:fillRect/>
          </a:stretch>
        </a:blipFill>
      </p:bgPr>
    </p:bg>
    <p:spTree>
      <p:nvGrpSpPr>
        <p:cNvPr id="127" name="Shape 127"/>
        <p:cNvGrpSpPr/>
        <p:nvPr/>
      </p:nvGrpSpPr>
      <p:grpSpPr>
        <a:xfrm>
          <a:off x="0" y="0"/>
          <a:ext cx="0" cy="0"/>
          <a:chOff x="0" y="0"/>
          <a:chExt cx="0" cy="0"/>
        </a:xfrm>
      </p:grpSpPr>
      <p:sp>
        <p:nvSpPr>
          <p:cNvPr id="128" name="Google Shape;128;p7"/>
          <p:cNvSpPr txBox="1"/>
          <p:nvPr>
            <p:ph idx="1" type="body"/>
          </p:nvPr>
        </p:nvSpPr>
        <p:spPr>
          <a:xfrm>
            <a:off x="563880" y="494665"/>
            <a:ext cx="10515600" cy="8159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600"/>
              <a:buChar char="•"/>
            </a:pPr>
            <a:r>
              <a:rPr lang="en-AU" sz="3600">
                <a:latin typeface="Arial"/>
                <a:ea typeface="Arial"/>
                <a:cs typeface="Arial"/>
                <a:sym typeface="Arial"/>
              </a:rPr>
              <a:t>Warm and Cool</a:t>
            </a:r>
            <a:endParaRPr sz="3600">
              <a:latin typeface="Arial"/>
              <a:ea typeface="Arial"/>
              <a:cs typeface="Arial"/>
              <a:sym typeface="Arial"/>
            </a:endParaRPr>
          </a:p>
        </p:txBody>
      </p:sp>
      <p:pic>
        <p:nvPicPr>
          <p:cNvPr id="129" name="Google Shape;129;p7"/>
          <p:cNvPicPr preferRelativeResize="0"/>
          <p:nvPr/>
        </p:nvPicPr>
        <p:blipFill rotWithShape="1">
          <a:blip r:embed="rId4">
            <a:alphaModFix/>
          </a:blip>
          <a:srcRect b="0" l="0" r="0" t="0"/>
          <a:stretch/>
        </p:blipFill>
        <p:spPr>
          <a:xfrm>
            <a:off x="2867024" y="1127761"/>
            <a:ext cx="6220601" cy="55270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5000"/>
          </a:blip>
          <a:stretch>
            <a:fillRect/>
          </a:stretch>
        </a:blipFill>
      </p:bgPr>
    </p:bg>
    <p:spTree>
      <p:nvGrpSpPr>
        <p:cNvPr id="133" name="Shape 133"/>
        <p:cNvGrpSpPr/>
        <p:nvPr/>
      </p:nvGrpSpPr>
      <p:grpSpPr>
        <a:xfrm>
          <a:off x="0" y="0"/>
          <a:ext cx="0" cy="0"/>
          <a:chOff x="0" y="0"/>
          <a:chExt cx="0" cy="0"/>
        </a:xfrm>
      </p:grpSpPr>
      <p:sp>
        <p:nvSpPr>
          <p:cNvPr id="134" name="Google Shape;134;p8"/>
          <p:cNvSpPr txBox="1"/>
          <p:nvPr>
            <p:ph type="title"/>
          </p:nvPr>
        </p:nvSpPr>
        <p:spPr>
          <a:xfrm>
            <a:off x="502920" y="12128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AU">
                <a:latin typeface="Arial"/>
                <a:ea typeface="Arial"/>
                <a:cs typeface="Arial"/>
                <a:sym typeface="Arial"/>
              </a:rPr>
              <a:t>Tints and Shades</a:t>
            </a:r>
            <a:endParaRPr>
              <a:latin typeface="Arial"/>
              <a:ea typeface="Arial"/>
              <a:cs typeface="Arial"/>
              <a:sym typeface="Arial"/>
            </a:endParaRPr>
          </a:p>
        </p:txBody>
      </p:sp>
      <p:sp>
        <p:nvSpPr>
          <p:cNvPr id="135" name="Google Shape;135;p8"/>
          <p:cNvSpPr txBox="1"/>
          <p:nvPr>
            <p:ph idx="1" type="body"/>
          </p:nvPr>
        </p:nvSpPr>
        <p:spPr>
          <a:xfrm>
            <a:off x="294640" y="1256665"/>
            <a:ext cx="3921760" cy="1659255"/>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chemeClr val="dk1"/>
              </a:buClr>
              <a:buSzPts val="3200"/>
              <a:buChar char="•"/>
            </a:pPr>
            <a:r>
              <a:rPr lang="en-AU" sz="3200"/>
              <a:t>Tints are when you add </a:t>
            </a:r>
            <a:r>
              <a:rPr lang="en-AU" sz="3200" u="sng"/>
              <a:t>white</a:t>
            </a:r>
            <a:r>
              <a:rPr lang="en-AU" sz="3200"/>
              <a:t> to a colour</a:t>
            </a:r>
            <a:endParaRPr/>
          </a:p>
          <a:p>
            <a:pPr indent="-228600" lvl="0" marL="228600" rtl="0" algn="l">
              <a:lnSpc>
                <a:spcPct val="150000"/>
              </a:lnSpc>
              <a:spcBef>
                <a:spcPts val="1000"/>
              </a:spcBef>
              <a:spcAft>
                <a:spcPts val="0"/>
              </a:spcAft>
              <a:buClr>
                <a:schemeClr val="dk1"/>
              </a:buClr>
              <a:buSzPts val="3200"/>
              <a:buChar char="•"/>
            </a:pPr>
            <a:r>
              <a:rPr lang="en-AU" sz="3200"/>
              <a:t>Tones are when you add </a:t>
            </a:r>
            <a:r>
              <a:rPr lang="en-AU" sz="3200" u="sng"/>
              <a:t>grey</a:t>
            </a:r>
            <a:r>
              <a:rPr lang="en-AU" sz="3200"/>
              <a:t> to a colour</a:t>
            </a:r>
            <a:endParaRPr/>
          </a:p>
          <a:p>
            <a:pPr indent="-228600" lvl="0" marL="228600" rtl="0" algn="l">
              <a:lnSpc>
                <a:spcPct val="150000"/>
              </a:lnSpc>
              <a:spcBef>
                <a:spcPts val="1000"/>
              </a:spcBef>
              <a:spcAft>
                <a:spcPts val="0"/>
              </a:spcAft>
              <a:buClr>
                <a:schemeClr val="dk1"/>
              </a:buClr>
              <a:buSzPts val="3200"/>
              <a:buChar char="•"/>
            </a:pPr>
            <a:r>
              <a:rPr lang="en-AU" sz="3200"/>
              <a:t>Shades are when you add </a:t>
            </a:r>
            <a:r>
              <a:rPr lang="en-AU" sz="3200" u="sng"/>
              <a:t>black</a:t>
            </a:r>
            <a:r>
              <a:rPr lang="en-AU" sz="3200"/>
              <a:t> to a colour</a:t>
            </a:r>
            <a:endParaRPr sz="3200"/>
          </a:p>
        </p:txBody>
      </p:sp>
      <p:pic>
        <p:nvPicPr>
          <p:cNvPr id="136" name="Google Shape;136;p8"/>
          <p:cNvPicPr preferRelativeResize="0"/>
          <p:nvPr/>
        </p:nvPicPr>
        <p:blipFill rotWithShape="1">
          <a:blip r:embed="rId4">
            <a:alphaModFix/>
          </a:blip>
          <a:srcRect b="0" l="0" r="0" t="0"/>
          <a:stretch/>
        </p:blipFill>
        <p:spPr>
          <a:xfrm>
            <a:off x="4490720" y="1354558"/>
            <a:ext cx="7579995" cy="54535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5000"/>
          </a:blip>
          <a:stretch>
            <a:fillRect/>
          </a:stretch>
        </a:blipFill>
      </p:bgPr>
    </p:bg>
    <p:spTree>
      <p:nvGrpSpPr>
        <p:cNvPr id="140" name="Shape 140"/>
        <p:cNvGrpSpPr/>
        <p:nvPr/>
      </p:nvGrpSpPr>
      <p:grpSpPr>
        <a:xfrm>
          <a:off x="0" y="0"/>
          <a:ext cx="0" cy="0"/>
          <a:chOff x="0" y="0"/>
          <a:chExt cx="0" cy="0"/>
        </a:xfrm>
      </p:grpSpPr>
      <p:sp>
        <p:nvSpPr>
          <p:cNvPr id="141" name="Google Shape;141;p9"/>
          <p:cNvSpPr txBox="1"/>
          <p:nvPr>
            <p:ph type="title"/>
          </p:nvPr>
        </p:nvSpPr>
        <p:spPr>
          <a:xfrm>
            <a:off x="660400" y="0"/>
            <a:ext cx="11755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AU" sz="4000">
                <a:latin typeface="Arial"/>
                <a:ea typeface="Arial"/>
                <a:cs typeface="Arial"/>
                <a:sym typeface="Arial"/>
              </a:rPr>
              <a:t>Harmonious Colours &amp; Complimentary Colours </a:t>
            </a:r>
            <a:endParaRPr sz="4000">
              <a:latin typeface="Arial"/>
              <a:ea typeface="Arial"/>
              <a:cs typeface="Arial"/>
              <a:sym typeface="Arial"/>
            </a:endParaRPr>
          </a:p>
        </p:txBody>
      </p:sp>
      <p:pic>
        <p:nvPicPr>
          <p:cNvPr id="142" name="Google Shape;142;p9"/>
          <p:cNvPicPr preferRelativeResize="0"/>
          <p:nvPr>
            <p:ph idx="1" type="body"/>
          </p:nvPr>
        </p:nvPicPr>
        <p:blipFill rotWithShape="1">
          <a:blip r:embed="rId4">
            <a:alphaModFix/>
          </a:blip>
          <a:srcRect b="0" l="0" r="0" t="0"/>
          <a:stretch/>
        </p:blipFill>
        <p:spPr>
          <a:xfrm>
            <a:off x="733578" y="1136893"/>
            <a:ext cx="4242763" cy="4351338"/>
          </a:xfrm>
          <a:prstGeom prst="rect">
            <a:avLst/>
          </a:prstGeom>
          <a:noFill/>
          <a:ln>
            <a:noFill/>
          </a:ln>
        </p:spPr>
      </p:pic>
      <p:pic>
        <p:nvPicPr>
          <p:cNvPr id="143" name="Google Shape;143;p9"/>
          <p:cNvPicPr preferRelativeResize="0"/>
          <p:nvPr/>
        </p:nvPicPr>
        <p:blipFill rotWithShape="1">
          <a:blip r:embed="rId4">
            <a:alphaModFix/>
          </a:blip>
          <a:srcRect b="0" l="0" r="0" t="0"/>
          <a:stretch/>
        </p:blipFill>
        <p:spPr>
          <a:xfrm>
            <a:off x="7477760" y="1152208"/>
            <a:ext cx="4227830" cy="4336023"/>
          </a:xfrm>
          <a:prstGeom prst="rect">
            <a:avLst/>
          </a:prstGeom>
          <a:noFill/>
          <a:ln>
            <a:noFill/>
          </a:ln>
        </p:spPr>
      </p:pic>
      <p:sp>
        <p:nvSpPr>
          <p:cNvPr id="144" name="Google Shape;144;p9"/>
          <p:cNvSpPr txBox="1"/>
          <p:nvPr/>
        </p:nvSpPr>
        <p:spPr>
          <a:xfrm>
            <a:off x="733578" y="5657671"/>
            <a:ext cx="424276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AU" sz="2400" u="none" cap="none" strike="noStrike">
                <a:solidFill>
                  <a:schemeClr val="dk1"/>
                </a:solidFill>
                <a:latin typeface="Calibri"/>
                <a:ea typeface="Calibri"/>
                <a:cs typeface="Calibri"/>
                <a:sym typeface="Calibri"/>
              </a:rPr>
              <a:t>Harmonious colours sit next to one another on the colour wheel</a:t>
            </a:r>
            <a:endParaRPr b="0" i="0" sz="2400" u="none" cap="none" strike="noStrike">
              <a:solidFill>
                <a:schemeClr val="dk1"/>
              </a:solidFill>
              <a:latin typeface="Calibri"/>
              <a:ea typeface="Calibri"/>
              <a:cs typeface="Calibri"/>
              <a:sym typeface="Calibri"/>
            </a:endParaRPr>
          </a:p>
        </p:txBody>
      </p:sp>
      <p:sp>
        <p:nvSpPr>
          <p:cNvPr id="145" name="Google Shape;145;p9"/>
          <p:cNvSpPr txBox="1"/>
          <p:nvPr/>
        </p:nvSpPr>
        <p:spPr>
          <a:xfrm>
            <a:off x="7477760" y="5657671"/>
            <a:ext cx="422783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AU" sz="2400" u="none" cap="none" strike="noStrike">
                <a:solidFill>
                  <a:schemeClr val="dk1"/>
                </a:solidFill>
                <a:latin typeface="Calibri"/>
                <a:ea typeface="Calibri"/>
                <a:cs typeface="Calibri"/>
                <a:sym typeface="Calibri"/>
              </a:rPr>
              <a:t>Complimentary colours sit opposite each other on the colour wheel </a:t>
            </a:r>
            <a:endParaRPr b="0" i="0" sz="2400" u="none" cap="none" strike="noStrike">
              <a:solidFill>
                <a:schemeClr val="dk1"/>
              </a:solidFill>
              <a:latin typeface="Calibri"/>
              <a:ea typeface="Calibri"/>
              <a:cs typeface="Calibri"/>
              <a:sym typeface="Calibri"/>
            </a:endParaRPr>
          </a:p>
        </p:txBody>
      </p:sp>
      <p:sp>
        <p:nvSpPr>
          <p:cNvPr id="146" name="Google Shape;146;p9"/>
          <p:cNvSpPr/>
          <p:nvPr/>
        </p:nvSpPr>
        <p:spPr>
          <a:xfrm>
            <a:off x="8408352" y="2993777"/>
            <a:ext cx="2366645" cy="497840"/>
          </a:xfrm>
          <a:prstGeom prst="righ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9"/>
          <p:cNvSpPr/>
          <p:nvPr/>
        </p:nvSpPr>
        <p:spPr>
          <a:xfrm rot="-2848936">
            <a:off x="3373171" y="4002570"/>
            <a:ext cx="1808480" cy="436880"/>
          </a:xfrm>
          <a:prstGeom prst="rightArrow">
            <a:avLst>
              <a:gd fmla="val 50000" name="adj1"/>
              <a:gd fmla="val 50000" name="adj2"/>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2020-02-21T04:34:17Z</dcterms:created>
  <dc:creator>Camm, Kate</dc:creator>
</cp:coreProperties>
</file>