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Pp60SjwLODGkaEz6l/eAvSCVX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283512" y="888336"/>
            <a:ext cx="5276721" cy="348415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AU">
                <a:solidFill>
                  <a:schemeClr val="lt1"/>
                </a:solidFill>
              </a:rPr>
              <a:t>Grade 8 Art</a:t>
            </a:r>
            <a:br>
              <a:rPr lang="en-AU">
                <a:solidFill>
                  <a:schemeClr val="lt1"/>
                </a:solidFill>
              </a:rPr>
            </a:br>
            <a:br>
              <a:rPr lang="en-AU">
                <a:solidFill>
                  <a:schemeClr val="lt1"/>
                </a:solidFill>
              </a:rPr>
            </a:br>
            <a:r>
              <a:rPr lang="en-AU" sz="3200" i="1">
                <a:solidFill>
                  <a:schemeClr val="lt1"/>
                </a:solidFill>
              </a:rPr>
              <a:t>Draw me a song</a:t>
            </a:r>
            <a:br>
              <a:rPr lang="en-AU">
                <a:solidFill>
                  <a:schemeClr val="lt1"/>
                </a:solidFill>
              </a:rPr>
            </a:br>
            <a:r>
              <a:rPr lang="en-AU">
                <a:solidFill>
                  <a:schemeClr val="lt1"/>
                </a:solidFill>
              </a:rPr>
              <a:t>TEXT in ART</a:t>
            </a:r>
            <a:endParaRPr/>
          </a:p>
        </p:txBody>
      </p:sp>
      <p:pic>
        <p:nvPicPr>
          <p:cNvPr id="85" name="Google Shape;85;p1"/>
          <p:cNvPicPr preferRelativeResize="0"/>
          <p:nvPr/>
        </p:nvPicPr>
        <p:blipFill rotWithShape="1">
          <a:blip r:embed="rId3">
            <a:alphaModFix/>
          </a:blip>
          <a:srcRect/>
          <a:stretch/>
        </p:blipFill>
        <p:spPr>
          <a:xfrm>
            <a:off x="-1066385" y="-176923"/>
            <a:ext cx="7034923" cy="7034923"/>
          </a:xfrm>
          <a:prstGeom prst="rect">
            <a:avLst/>
          </a:prstGeom>
          <a:noFill/>
          <a:ln>
            <a:noFill/>
          </a:ln>
        </p:spPr>
      </p:pic>
      <p:sp>
        <p:nvSpPr>
          <p:cNvPr id="86" name="Google Shape;86;p1"/>
          <p:cNvSpPr txBox="1"/>
          <p:nvPr/>
        </p:nvSpPr>
        <p:spPr>
          <a:xfrm>
            <a:off x="6117250" y="5351925"/>
            <a:ext cx="5587200" cy="1129500"/>
          </a:xfrm>
          <a:prstGeom prst="rect">
            <a:avLst/>
          </a:prstGeom>
          <a:noFill/>
          <a:ln>
            <a:noFill/>
          </a:ln>
        </p:spPr>
        <p:txBody>
          <a:bodyPr spcFirstLastPara="1" wrap="square" lIns="91425" tIns="91425" rIns="91425" bIns="91425" anchor="t" anchorCtr="0">
            <a:noAutofit/>
          </a:bodyPr>
          <a:lstStyle/>
          <a:p>
            <a:pPr marL="0" marR="495300" lvl="0" indent="0" algn="l" rtl="0">
              <a:lnSpc>
                <a:spcPct val="115000"/>
              </a:lnSpc>
              <a:spcBef>
                <a:spcPts val="0"/>
              </a:spcBef>
              <a:spcAft>
                <a:spcPts val="0"/>
              </a:spcAft>
              <a:buNone/>
            </a:pPr>
            <a:r>
              <a:rPr lang="en-AU" sz="800" i="1">
                <a:solidFill>
                  <a:schemeClr val="lt1"/>
                </a:solidFill>
                <a:latin typeface="Calibri"/>
                <a:ea typeface="Calibri"/>
                <a:cs typeface="Calibri"/>
                <a:sym typeface="Calibri"/>
              </a:rPr>
              <a:t>This resource is included in TATA’s COVID19 visual art resources collection with appreciation and permission from its creator, Caz Saunders from Riverside High School,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endParaRPr sz="800" i="1">
              <a:solidFill>
                <a:schemeClr val="l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87" name="Google Shape;87;p1"/>
          <p:cNvPicPr preferRelativeResize="0"/>
          <p:nvPr/>
        </p:nvPicPr>
        <p:blipFill>
          <a:blip r:embed="rId4">
            <a:alphaModFix/>
          </a:blip>
          <a:stretch>
            <a:fillRect/>
          </a:stretch>
        </p:blipFill>
        <p:spPr>
          <a:xfrm>
            <a:off x="9056375" y="6324325"/>
            <a:ext cx="1161651" cy="372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
        <p:cNvGrpSpPr/>
        <p:nvPr/>
      </p:nvGrpSpPr>
      <p:grpSpPr>
        <a:xfrm>
          <a:off x="0" y="0"/>
          <a:ext cx="0" cy="0"/>
          <a:chOff x="0" y="0"/>
          <a:chExt cx="0" cy="0"/>
        </a:xfrm>
      </p:grpSpPr>
      <p:pic>
        <p:nvPicPr>
          <p:cNvPr id="135" name="Google Shape;135;p10"/>
          <p:cNvPicPr preferRelativeResize="0"/>
          <p:nvPr/>
        </p:nvPicPr>
        <p:blipFill rotWithShape="1">
          <a:blip r:embed="rId3">
            <a:alphaModFix/>
          </a:blip>
          <a:srcRect/>
          <a:stretch/>
        </p:blipFill>
        <p:spPr>
          <a:xfrm>
            <a:off x="352829" y="228023"/>
            <a:ext cx="8342284" cy="64000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139"/>
        <p:cNvGrpSpPr/>
        <p:nvPr/>
      </p:nvGrpSpPr>
      <p:grpSpPr>
        <a:xfrm>
          <a:off x="0" y="0"/>
          <a:ext cx="0" cy="0"/>
          <a:chOff x="0" y="0"/>
          <a:chExt cx="0" cy="0"/>
        </a:xfrm>
      </p:grpSpPr>
      <p:pic>
        <p:nvPicPr>
          <p:cNvPr id="140" name="Google Shape;140;p11"/>
          <p:cNvPicPr preferRelativeResize="0"/>
          <p:nvPr/>
        </p:nvPicPr>
        <p:blipFill rotWithShape="1">
          <a:blip r:embed="rId3">
            <a:alphaModFix/>
          </a:blip>
          <a:srcRect/>
          <a:stretch/>
        </p:blipFill>
        <p:spPr>
          <a:xfrm>
            <a:off x="1978083" y="0"/>
            <a:ext cx="51435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pic>
        <p:nvPicPr>
          <p:cNvPr id="145" name="Google Shape;145;p12"/>
          <p:cNvPicPr preferRelativeResize="0"/>
          <p:nvPr/>
        </p:nvPicPr>
        <p:blipFill rotWithShape="1">
          <a:blip r:embed="rId3">
            <a:alphaModFix/>
          </a:blip>
          <a:srcRect/>
          <a:stretch/>
        </p:blipFill>
        <p:spPr>
          <a:xfrm>
            <a:off x="4117570" y="-33584"/>
            <a:ext cx="5342313" cy="68915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pic>
        <p:nvPicPr>
          <p:cNvPr id="150" name="Google Shape;150;p13"/>
          <p:cNvPicPr preferRelativeResize="0"/>
          <p:nvPr/>
        </p:nvPicPr>
        <p:blipFill rotWithShape="1">
          <a:blip r:embed="rId3">
            <a:alphaModFix/>
          </a:blip>
          <a:srcRect/>
          <a:stretch/>
        </p:blipFill>
        <p:spPr>
          <a:xfrm>
            <a:off x="1839883" y="0"/>
            <a:ext cx="8312727"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B081"/>
        </a:solidFill>
        <a:effectLst/>
      </p:bgPr>
    </p:bg>
    <p:spTree>
      <p:nvGrpSpPr>
        <p:cNvPr id="1" name="Shape 154"/>
        <p:cNvGrpSpPr/>
        <p:nvPr/>
      </p:nvGrpSpPr>
      <p:grpSpPr>
        <a:xfrm>
          <a:off x="0" y="0"/>
          <a:ext cx="0" cy="0"/>
          <a:chOff x="0" y="0"/>
          <a:chExt cx="0" cy="0"/>
        </a:xfrm>
      </p:grpSpPr>
      <p:pic>
        <p:nvPicPr>
          <p:cNvPr id="155" name="Google Shape;155;p14"/>
          <p:cNvPicPr preferRelativeResize="0"/>
          <p:nvPr/>
        </p:nvPicPr>
        <p:blipFill rotWithShape="1">
          <a:blip r:embed="rId3">
            <a:alphaModFix/>
          </a:blip>
          <a:srcRect/>
          <a:stretch/>
        </p:blipFill>
        <p:spPr>
          <a:xfrm>
            <a:off x="1396537" y="232755"/>
            <a:ext cx="8611985" cy="64589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15"/>
          <p:cNvPicPr preferRelativeResize="0"/>
          <p:nvPr/>
        </p:nvPicPr>
        <p:blipFill rotWithShape="1">
          <a:blip r:embed="rId3">
            <a:alphaModFix/>
          </a:blip>
          <a:srcRect/>
          <a:stretch/>
        </p:blipFill>
        <p:spPr>
          <a:xfrm>
            <a:off x="0" y="620336"/>
            <a:ext cx="12233837" cy="53814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B081"/>
        </a:solidFill>
        <a:effectLst/>
      </p:bgPr>
    </p:bg>
    <p:spTree>
      <p:nvGrpSpPr>
        <p:cNvPr id="1" name="Shape 164"/>
        <p:cNvGrpSpPr/>
        <p:nvPr/>
      </p:nvGrpSpPr>
      <p:grpSpPr>
        <a:xfrm>
          <a:off x="0" y="0"/>
          <a:ext cx="0" cy="0"/>
          <a:chOff x="0" y="0"/>
          <a:chExt cx="0" cy="0"/>
        </a:xfrm>
      </p:grpSpPr>
      <p:pic>
        <p:nvPicPr>
          <p:cNvPr id="165" name="Google Shape;165;p16"/>
          <p:cNvPicPr preferRelativeResize="0"/>
          <p:nvPr/>
        </p:nvPicPr>
        <p:blipFill rotWithShape="1">
          <a:blip r:embed="rId3">
            <a:alphaModFix/>
          </a:blip>
          <a:srcRect/>
          <a:stretch/>
        </p:blipFill>
        <p:spPr>
          <a:xfrm>
            <a:off x="-229244" y="1294729"/>
            <a:ext cx="12421244" cy="3942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17"/>
          <p:cNvPicPr preferRelativeResize="0"/>
          <p:nvPr/>
        </p:nvPicPr>
        <p:blipFill rotWithShape="1">
          <a:blip r:embed="rId3">
            <a:alphaModFix/>
          </a:blip>
          <a:srcRect/>
          <a:stretch/>
        </p:blipFill>
        <p:spPr>
          <a:xfrm>
            <a:off x="1978068" y="0"/>
            <a:ext cx="4345507"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pic>
        <p:nvPicPr>
          <p:cNvPr id="175" name="Google Shape;175;p18"/>
          <p:cNvPicPr preferRelativeResize="0"/>
          <p:nvPr/>
        </p:nvPicPr>
        <p:blipFill rotWithShape="1">
          <a:blip r:embed="rId3">
            <a:alphaModFix/>
          </a:blip>
          <a:srcRect/>
          <a:stretch/>
        </p:blipFill>
        <p:spPr>
          <a:xfrm>
            <a:off x="848936" y="-81921"/>
            <a:ext cx="5352357" cy="69399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p19"/>
          <p:cNvPicPr preferRelativeResize="0"/>
          <p:nvPr/>
        </p:nvPicPr>
        <p:blipFill rotWithShape="1">
          <a:blip r:embed="rId3">
            <a:alphaModFix/>
          </a:blip>
          <a:srcRect/>
          <a:stretch/>
        </p:blipFill>
        <p:spPr>
          <a:xfrm>
            <a:off x="1374832" y="0"/>
            <a:ext cx="9232208" cy="69241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133003" y="305068"/>
            <a:ext cx="11654444" cy="62478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i="0" u="none" strike="noStrike" cap="none">
                <a:solidFill>
                  <a:srgbClr val="FF0000"/>
                </a:solidFill>
                <a:latin typeface="Century Gothic"/>
                <a:ea typeface="Century Gothic"/>
                <a:cs typeface="Century Gothic"/>
                <a:sym typeface="Century Gothic"/>
              </a:rPr>
              <a:t>Learning Intentions</a:t>
            </a:r>
            <a:endParaRPr/>
          </a:p>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We are learning to:</a:t>
            </a:r>
            <a:endParaRPr/>
          </a:p>
          <a:p>
            <a:pPr marL="0" marR="0" lvl="0" indent="0" algn="l" rtl="0">
              <a:spcBef>
                <a:spcPts val="0"/>
              </a:spcBef>
              <a:spcAft>
                <a:spcPts val="0"/>
              </a:spcAft>
              <a:buNone/>
            </a:pPr>
            <a:endParaRPr sz="26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600"/>
              <a:buFont typeface="Arial"/>
              <a:buChar char="•"/>
            </a:pPr>
            <a:r>
              <a:rPr lang="en-AU" sz="2600" b="1">
                <a:solidFill>
                  <a:schemeClr val="dk1"/>
                </a:solidFill>
                <a:latin typeface="Century Gothic"/>
                <a:ea typeface="Century Gothic"/>
                <a:cs typeface="Century Gothic"/>
                <a:sym typeface="Century Gothic"/>
              </a:rPr>
              <a:t>create</a:t>
            </a:r>
            <a:r>
              <a:rPr lang="en-AU" sz="2600">
                <a:solidFill>
                  <a:schemeClr val="dk1"/>
                </a:solidFill>
                <a:latin typeface="Century Gothic"/>
                <a:ea typeface="Century Gothic"/>
                <a:cs typeface="Century Gothic"/>
                <a:sym typeface="Century Gothic"/>
              </a:rPr>
              <a:t> an artwork that uses </a:t>
            </a:r>
            <a:r>
              <a:rPr lang="en-AU" sz="2600" b="1">
                <a:solidFill>
                  <a:srgbClr val="FF0000"/>
                </a:solidFill>
                <a:latin typeface="Century Gothic"/>
                <a:ea typeface="Century Gothic"/>
                <a:cs typeface="Century Gothic"/>
                <a:sym typeface="Century Gothic"/>
              </a:rPr>
              <a:t>text</a:t>
            </a:r>
            <a:r>
              <a:rPr lang="en-AU" sz="2600">
                <a:solidFill>
                  <a:schemeClr val="dk1"/>
                </a:solidFill>
                <a:latin typeface="Century Gothic"/>
                <a:ea typeface="Century Gothic"/>
                <a:cs typeface="Century Gothic"/>
                <a:sym typeface="Century Gothic"/>
              </a:rPr>
              <a:t> as the main design feature</a:t>
            </a:r>
            <a:endParaRPr/>
          </a:p>
          <a:p>
            <a:pPr marL="457200" marR="0" lvl="0" indent="-457200" algn="l" rtl="0">
              <a:spcBef>
                <a:spcPts val="0"/>
              </a:spcBef>
              <a:spcAft>
                <a:spcPts val="0"/>
              </a:spcAft>
              <a:buClr>
                <a:schemeClr val="dk1"/>
              </a:buClr>
              <a:buSzPts val="2600"/>
              <a:buFont typeface="Arial"/>
              <a:buChar char="•"/>
            </a:pPr>
            <a:r>
              <a:rPr lang="en-AU" sz="2600" b="1">
                <a:solidFill>
                  <a:schemeClr val="dk1"/>
                </a:solidFill>
                <a:latin typeface="Century Gothic"/>
                <a:ea typeface="Century Gothic"/>
                <a:cs typeface="Century Gothic"/>
                <a:sym typeface="Century Gothic"/>
              </a:rPr>
              <a:t>apply </a:t>
            </a:r>
            <a:r>
              <a:rPr lang="en-AU" sz="2600">
                <a:solidFill>
                  <a:schemeClr val="dk1"/>
                </a:solidFill>
                <a:latin typeface="Century Gothic"/>
                <a:ea typeface="Century Gothic"/>
                <a:cs typeface="Century Gothic"/>
                <a:sym typeface="Century Gothic"/>
              </a:rPr>
              <a:t>the</a:t>
            </a:r>
            <a:r>
              <a:rPr lang="en-AU" sz="2600" b="1">
                <a:solidFill>
                  <a:schemeClr val="dk1"/>
                </a:solidFill>
                <a:latin typeface="Century Gothic"/>
                <a:ea typeface="Century Gothic"/>
                <a:cs typeface="Century Gothic"/>
                <a:sym typeface="Century Gothic"/>
              </a:rPr>
              <a:t> </a:t>
            </a:r>
            <a:r>
              <a:rPr lang="en-AU" sz="2600">
                <a:solidFill>
                  <a:schemeClr val="dk1"/>
                </a:solidFill>
                <a:latin typeface="Century Gothic"/>
                <a:ea typeface="Century Gothic"/>
                <a:cs typeface="Century Gothic"/>
                <a:sym typeface="Century Gothic"/>
              </a:rPr>
              <a:t>principle of design, </a:t>
            </a:r>
            <a:r>
              <a:rPr lang="en-AU" sz="2600" b="1">
                <a:solidFill>
                  <a:schemeClr val="dk1"/>
                </a:solidFill>
                <a:latin typeface="Century Gothic"/>
                <a:ea typeface="Century Gothic"/>
                <a:cs typeface="Century Gothic"/>
                <a:sym typeface="Century Gothic"/>
              </a:rPr>
              <a:t>emphasis</a:t>
            </a:r>
            <a:r>
              <a:rPr lang="en-AU" sz="2600">
                <a:solidFill>
                  <a:schemeClr val="dk1"/>
                </a:solidFill>
                <a:latin typeface="Century Gothic"/>
                <a:ea typeface="Century Gothic"/>
                <a:cs typeface="Century Gothic"/>
                <a:sym typeface="Century Gothic"/>
              </a:rPr>
              <a:t>, to create a focal point</a:t>
            </a:r>
            <a:endParaRPr/>
          </a:p>
          <a:p>
            <a:pPr marL="0" marR="0" lvl="0" indent="0" algn="l" rtl="0">
              <a:spcBef>
                <a:spcPts val="0"/>
              </a:spcBef>
              <a:spcAft>
                <a:spcPts val="0"/>
              </a:spcAft>
              <a:buNone/>
            </a:pPr>
            <a:endParaRPr sz="2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We will be successful when we are able to:</a:t>
            </a:r>
            <a:endParaRPr/>
          </a:p>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 </a:t>
            </a:r>
            <a:endParaRPr/>
          </a:p>
          <a:p>
            <a:pPr marL="457200" marR="0" lvl="0" indent="-457200" algn="l" rtl="0">
              <a:spcBef>
                <a:spcPts val="0"/>
              </a:spcBef>
              <a:spcAft>
                <a:spcPts val="0"/>
              </a:spcAft>
              <a:buClr>
                <a:schemeClr val="dk1"/>
              </a:buClr>
              <a:buSzPts val="2600"/>
              <a:buFont typeface="Arial"/>
              <a:buChar char="•"/>
            </a:pPr>
            <a:r>
              <a:rPr lang="en-AU" sz="2600">
                <a:solidFill>
                  <a:schemeClr val="dk1"/>
                </a:solidFill>
                <a:latin typeface="Century Gothic"/>
                <a:ea typeface="Century Gothic"/>
                <a:cs typeface="Century Gothic"/>
                <a:sym typeface="Century Gothic"/>
              </a:rPr>
              <a:t>Practise a variety of text styles in our journals using pencil and/or fineliner</a:t>
            </a:r>
            <a:endParaRPr sz="26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600"/>
              <a:buFont typeface="Arial"/>
              <a:buChar char="•"/>
            </a:pPr>
            <a:r>
              <a:rPr lang="en-AU" sz="2600">
                <a:solidFill>
                  <a:schemeClr val="dk1"/>
                </a:solidFill>
                <a:latin typeface="Century Gothic"/>
                <a:ea typeface="Century Gothic"/>
                <a:cs typeface="Century Gothic"/>
                <a:sym typeface="Century Gothic"/>
              </a:rPr>
              <a:t>Plan some artwork that uses text as a main element and considers emphasis/focal point </a:t>
            </a:r>
            <a:endParaRPr/>
          </a:p>
          <a:p>
            <a:pPr marL="457200" marR="0" lvl="0" indent="-457200" algn="l" rtl="0">
              <a:spcBef>
                <a:spcPts val="0"/>
              </a:spcBef>
              <a:spcAft>
                <a:spcPts val="0"/>
              </a:spcAft>
              <a:buClr>
                <a:schemeClr val="dk1"/>
              </a:buClr>
              <a:buSzPts val="2600"/>
              <a:buFont typeface="Arial"/>
              <a:buChar char="•"/>
            </a:pPr>
            <a:r>
              <a:rPr lang="en-AU" sz="2600">
                <a:solidFill>
                  <a:schemeClr val="dk1"/>
                </a:solidFill>
                <a:latin typeface="Century Gothic"/>
                <a:ea typeface="Century Gothic"/>
                <a:cs typeface="Century Gothic"/>
                <a:sym typeface="Century Gothic"/>
              </a:rPr>
              <a:t>Complete a drawing or mixed media artwork where text is used as a design element to express a song title, some song lyrics or lines from a poem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C4C38"/>
        </a:solidFill>
        <a:effectLst/>
      </p:bgPr>
    </p:bg>
    <p:spTree>
      <p:nvGrpSpPr>
        <p:cNvPr id="1" name="Shape 184"/>
        <p:cNvGrpSpPr/>
        <p:nvPr/>
      </p:nvGrpSpPr>
      <p:grpSpPr>
        <a:xfrm>
          <a:off x="0" y="0"/>
          <a:ext cx="0" cy="0"/>
          <a:chOff x="0" y="0"/>
          <a:chExt cx="0" cy="0"/>
        </a:xfrm>
      </p:grpSpPr>
      <p:pic>
        <p:nvPicPr>
          <p:cNvPr id="185" name="Google Shape;185;p20"/>
          <p:cNvPicPr preferRelativeResize="0"/>
          <p:nvPr/>
        </p:nvPicPr>
        <p:blipFill rotWithShape="1">
          <a:blip r:embed="rId3">
            <a:alphaModFix/>
          </a:blip>
          <a:srcRect/>
          <a:stretch/>
        </p:blipFill>
        <p:spPr>
          <a:xfrm>
            <a:off x="6249839" y="0"/>
            <a:ext cx="4846211"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9"/>
        <p:cNvGrpSpPr/>
        <p:nvPr/>
      </p:nvGrpSpPr>
      <p:grpSpPr>
        <a:xfrm>
          <a:off x="0" y="0"/>
          <a:ext cx="0" cy="0"/>
          <a:chOff x="0" y="0"/>
          <a:chExt cx="0" cy="0"/>
        </a:xfrm>
      </p:grpSpPr>
      <p:pic>
        <p:nvPicPr>
          <p:cNvPr id="190" name="Google Shape;190;p21"/>
          <p:cNvPicPr preferRelativeResize="0"/>
          <p:nvPr/>
        </p:nvPicPr>
        <p:blipFill rotWithShape="1">
          <a:blip r:embed="rId3">
            <a:alphaModFix/>
          </a:blip>
          <a:srcRect/>
          <a:stretch/>
        </p:blipFill>
        <p:spPr>
          <a:xfrm>
            <a:off x="1363287" y="0"/>
            <a:ext cx="6184668" cy="69515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22"/>
          <p:cNvPicPr preferRelativeResize="0"/>
          <p:nvPr/>
        </p:nvPicPr>
        <p:blipFill rotWithShape="1">
          <a:blip r:embed="rId3">
            <a:alphaModFix/>
          </a:blip>
          <a:srcRect/>
          <a:stretch/>
        </p:blipFill>
        <p:spPr>
          <a:xfrm>
            <a:off x="1108842" y="0"/>
            <a:ext cx="5195747" cy="6716684"/>
          </a:xfrm>
          <a:prstGeom prst="rect">
            <a:avLst/>
          </a:prstGeom>
          <a:noFill/>
          <a:ln>
            <a:noFill/>
          </a:ln>
        </p:spPr>
      </p:pic>
      <p:pic>
        <p:nvPicPr>
          <p:cNvPr id="196" name="Google Shape;196;p22"/>
          <p:cNvPicPr preferRelativeResize="0"/>
          <p:nvPr/>
        </p:nvPicPr>
        <p:blipFill rotWithShape="1">
          <a:blip r:embed="rId4">
            <a:alphaModFix/>
          </a:blip>
          <a:srcRect/>
          <a:stretch/>
        </p:blipFill>
        <p:spPr>
          <a:xfrm>
            <a:off x="6988506" y="0"/>
            <a:ext cx="45659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D6A41"/>
        </a:solidFill>
        <a:effectLst/>
      </p:bgPr>
    </p:bg>
    <p:spTree>
      <p:nvGrpSpPr>
        <p:cNvPr id="1" name="Shape 200"/>
        <p:cNvGrpSpPr/>
        <p:nvPr/>
      </p:nvGrpSpPr>
      <p:grpSpPr>
        <a:xfrm>
          <a:off x="0" y="0"/>
          <a:ext cx="0" cy="0"/>
          <a:chOff x="0" y="0"/>
          <a:chExt cx="0" cy="0"/>
        </a:xfrm>
      </p:grpSpPr>
      <p:pic>
        <p:nvPicPr>
          <p:cNvPr id="201" name="Google Shape;201;p23"/>
          <p:cNvPicPr preferRelativeResize="0"/>
          <p:nvPr/>
        </p:nvPicPr>
        <p:blipFill rotWithShape="1">
          <a:blip r:embed="rId3">
            <a:alphaModFix/>
          </a:blip>
          <a:srcRect/>
          <a:stretch/>
        </p:blipFill>
        <p:spPr>
          <a:xfrm>
            <a:off x="4540617" y="0"/>
            <a:ext cx="513907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24"/>
          <p:cNvSpPr/>
          <p:nvPr/>
        </p:nvSpPr>
        <p:spPr>
          <a:xfrm>
            <a:off x="1354372" y="0"/>
            <a:ext cx="9483256" cy="6858000"/>
          </a:xfrm>
          <a:prstGeom prst="rect">
            <a:avLst/>
          </a:prstGeom>
          <a:gradFill>
            <a:gsLst>
              <a:gs pos="0">
                <a:srgbClr val="5A9BD5">
                  <a:alpha val="81960"/>
                </a:srgbClr>
              </a:gs>
              <a:gs pos="25000">
                <a:srgbClr val="5B9BD5">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8" name="Google Shape;208;p24"/>
          <p:cNvSpPr/>
          <p:nvPr/>
        </p:nvSpPr>
        <p:spPr>
          <a:xfrm>
            <a:off x="2144484" y="0"/>
            <a:ext cx="7837716" cy="6858000"/>
          </a:xfrm>
          <a:custGeom>
            <a:avLst/>
            <a:gdLst/>
            <a:ahLst/>
            <a:cxnLst/>
            <a:rect l="l" t="t" r="r" b="b"/>
            <a:pathLst>
              <a:path w="7837716" h="6858000" extrusionOk="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24"/>
          <p:cNvPicPr preferRelativeResize="0"/>
          <p:nvPr/>
        </p:nvPicPr>
        <p:blipFill rotWithShape="1">
          <a:blip r:embed="rId4">
            <a:alphaModFix/>
          </a:blip>
          <a:srcRect/>
          <a:stretch/>
        </p:blipFill>
        <p:spPr>
          <a:xfrm>
            <a:off x="3850943" y="305255"/>
            <a:ext cx="4635832" cy="62458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
        <p:cNvGrpSpPr/>
        <p:nvPr/>
      </p:nvGrpSpPr>
      <p:grpSpPr>
        <a:xfrm>
          <a:off x="0" y="0"/>
          <a:ext cx="0" cy="0"/>
          <a:chOff x="0" y="0"/>
          <a:chExt cx="0" cy="0"/>
        </a:xfrm>
      </p:grpSpPr>
      <p:sp>
        <p:nvSpPr>
          <p:cNvPr id="97" name="Google Shape;97;p3"/>
          <p:cNvSpPr/>
          <p:nvPr/>
        </p:nvSpPr>
        <p:spPr>
          <a:xfrm>
            <a:off x="530087" y="626887"/>
            <a:ext cx="11251096"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a:solidFill>
                  <a:schemeClr val="lt1"/>
                </a:solidFill>
                <a:latin typeface="Arial"/>
                <a:ea typeface="Arial"/>
                <a:cs typeface="Arial"/>
                <a:sym typeface="Arial"/>
              </a:rPr>
              <a:t>Although text is all around us, on magazine covers, cereal boxes, street signs and posters, we rarely think of it as an element of art. </a:t>
            </a:r>
            <a:endParaRP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None/>
            </a:pPr>
            <a:r>
              <a:rPr lang="en-AU" sz="2800">
                <a:solidFill>
                  <a:schemeClr val="lt1"/>
                </a:solidFill>
                <a:latin typeface="Arial"/>
                <a:ea typeface="Arial"/>
                <a:cs typeface="Arial"/>
                <a:sym typeface="Arial"/>
              </a:rPr>
              <a:t>Yet each letter can have shape and colour and, if the words were void of meaning, would be ideal for creating abstract work. </a:t>
            </a:r>
            <a:endParaRP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None/>
            </a:pPr>
            <a:r>
              <a:rPr lang="en-AU" sz="2800">
                <a:solidFill>
                  <a:schemeClr val="lt1"/>
                </a:solidFill>
                <a:latin typeface="Arial"/>
                <a:ea typeface="Arial"/>
                <a:cs typeface="Arial"/>
                <a:sym typeface="Arial"/>
              </a:rPr>
              <a:t>The addition of meaning, such as linking your text to the lyrics of a song, adds another level of depth to using text as an element that can not be created by shape and colour alone.</a:t>
            </a:r>
            <a:endParaRP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None/>
            </a:pPr>
            <a:r>
              <a:rPr lang="en-AU" sz="2800">
                <a:solidFill>
                  <a:schemeClr val="lt1"/>
                </a:solidFill>
                <a:latin typeface="Arial"/>
                <a:ea typeface="Arial"/>
                <a:cs typeface="Arial"/>
                <a:sym typeface="Arial"/>
              </a:rPr>
              <a:t>Many contemporary artists utilize text in their art, pushing past the concept that text is only meant to be read. </a:t>
            </a:r>
            <a:endParaRPr sz="2800" b="0" i="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a:stretch/>
        </p:blipFill>
        <p:spPr>
          <a:xfrm>
            <a:off x="0" y="-57563"/>
            <a:ext cx="9799380" cy="6915563"/>
          </a:xfrm>
          <a:prstGeom prst="rect">
            <a:avLst/>
          </a:prstGeom>
          <a:noFill/>
          <a:ln>
            <a:noFill/>
          </a:ln>
        </p:spPr>
      </p:pic>
      <p:sp>
        <p:nvSpPr>
          <p:cNvPr id="103" name="Google Shape;103;p4"/>
          <p:cNvSpPr txBox="1"/>
          <p:nvPr/>
        </p:nvSpPr>
        <p:spPr>
          <a:xfrm>
            <a:off x="9958648" y="5370022"/>
            <a:ext cx="24439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a:solidFill>
                  <a:schemeClr val="dk1"/>
                </a:solidFill>
                <a:latin typeface="Calibri"/>
                <a:ea typeface="Calibri"/>
                <a:cs typeface="Calibri"/>
                <a:sym typeface="Calibri"/>
              </a:rPr>
              <a:t>Imants Tillers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07"/>
        <p:cNvGrpSpPr/>
        <p:nvPr/>
      </p:nvGrpSpPr>
      <p:grpSpPr>
        <a:xfrm>
          <a:off x="0" y="0"/>
          <a:ext cx="0" cy="0"/>
          <a:chOff x="0" y="0"/>
          <a:chExt cx="0" cy="0"/>
        </a:xfrm>
      </p:grpSpPr>
      <p:sp>
        <p:nvSpPr>
          <p:cNvPr id="108" name="Google Shape;108;p5"/>
          <p:cNvSpPr txBox="1"/>
          <p:nvPr/>
        </p:nvSpPr>
        <p:spPr>
          <a:xfrm>
            <a:off x="8462357" y="5669281"/>
            <a:ext cx="45719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chemeClr val="dk1"/>
                </a:solidFill>
                <a:latin typeface="Calibri"/>
                <a:ea typeface="Calibri"/>
                <a:cs typeface="Calibri"/>
                <a:sym typeface="Calibri"/>
              </a:rPr>
              <a:t>Imants Tillers</a:t>
            </a:r>
            <a:endParaRPr/>
          </a:p>
        </p:txBody>
      </p:sp>
      <p:pic>
        <p:nvPicPr>
          <p:cNvPr id="109" name="Google Shape;109;p5"/>
          <p:cNvPicPr preferRelativeResize="0"/>
          <p:nvPr/>
        </p:nvPicPr>
        <p:blipFill rotWithShape="1">
          <a:blip r:embed="rId3">
            <a:alphaModFix/>
          </a:blip>
          <a:srcRect/>
          <a:stretch/>
        </p:blipFill>
        <p:spPr>
          <a:xfrm>
            <a:off x="0" y="0"/>
            <a:ext cx="12192000" cy="6862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13"/>
        <p:cNvGrpSpPr/>
        <p:nvPr/>
      </p:nvGrpSpPr>
      <p:grpSpPr>
        <a:xfrm>
          <a:off x="0" y="0"/>
          <a:ext cx="0" cy="0"/>
          <a:chOff x="0" y="0"/>
          <a:chExt cx="0" cy="0"/>
        </a:xfrm>
      </p:grpSpPr>
      <p:sp>
        <p:nvSpPr>
          <p:cNvPr id="114" name="Google Shape;114;p6"/>
          <p:cNvSpPr txBox="1"/>
          <p:nvPr/>
        </p:nvSpPr>
        <p:spPr>
          <a:xfrm>
            <a:off x="9543011" y="399011"/>
            <a:ext cx="23441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000">
                <a:solidFill>
                  <a:schemeClr val="dk1"/>
                </a:solidFill>
                <a:latin typeface="Calibri"/>
                <a:ea typeface="Calibri"/>
                <a:cs typeface="Calibri"/>
                <a:sym typeface="Calibri"/>
              </a:rPr>
              <a:t>Imants Tillers</a:t>
            </a:r>
            <a:endParaRPr/>
          </a:p>
        </p:txBody>
      </p:sp>
      <p:pic>
        <p:nvPicPr>
          <p:cNvPr id="115" name="Google Shape;115;p6"/>
          <p:cNvPicPr preferRelativeResize="0"/>
          <p:nvPr/>
        </p:nvPicPr>
        <p:blipFill rotWithShape="1">
          <a:blip r:embed="rId3">
            <a:alphaModFix/>
          </a:blip>
          <a:srcRect/>
          <a:stretch/>
        </p:blipFill>
        <p:spPr>
          <a:xfrm>
            <a:off x="267393" y="210589"/>
            <a:ext cx="9076112" cy="64621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19"/>
        <p:cNvGrpSpPr/>
        <p:nvPr/>
      </p:nvGrpSpPr>
      <p:grpSpPr>
        <a:xfrm>
          <a:off x="0" y="0"/>
          <a:ext cx="0" cy="0"/>
          <a:chOff x="0" y="0"/>
          <a:chExt cx="0" cy="0"/>
        </a:xfrm>
      </p:grpSpPr>
      <p:pic>
        <p:nvPicPr>
          <p:cNvPr id="120" name="Google Shape;120;p7"/>
          <p:cNvPicPr preferRelativeResize="0"/>
          <p:nvPr/>
        </p:nvPicPr>
        <p:blipFill rotWithShape="1">
          <a:blip r:embed="rId3">
            <a:alphaModFix/>
          </a:blip>
          <a:srcRect/>
          <a:stretch/>
        </p:blipFill>
        <p:spPr>
          <a:xfrm>
            <a:off x="3563389" y="-69367"/>
            <a:ext cx="8628611" cy="6927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8"/>
          <p:cNvPicPr preferRelativeResize="0"/>
          <p:nvPr/>
        </p:nvPicPr>
        <p:blipFill rotWithShape="1">
          <a:blip r:embed="rId3">
            <a:alphaModFix/>
          </a:blip>
          <a:srcRect/>
          <a:stretch/>
        </p:blipFill>
        <p:spPr>
          <a:xfrm>
            <a:off x="653935" y="0"/>
            <a:ext cx="10889673" cy="69199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B081"/>
        </a:solidFill>
        <a:effectLst/>
      </p:bgPr>
    </p:bg>
    <p:spTree>
      <p:nvGrpSpPr>
        <p:cNvPr id="1" name="Shape 129"/>
        <p:cNvGrpSpPr/>
        <p:nvPr/>
      </p:nvGrpSpPr>
      <p:grpSpPr>
        <a:xfrm>
          <a:off x="0" y="0"/>
          <a:ext cx="0" cy="0"/>
          <a:chOff x="0" y="0"/>
          <a:chExt cx="0" cy="0"/>
        </a:xfrm>
      </p:grpSpPr>
      <p:pic>
        <p:nvPicPr>
          <p:cNvPr id="130" name="Google Shape;130;p9"/>
          <p:cNvPicPr preferRelativeResize="0"/>
          <p:nvPr/>
        </p:nvPicPr>
        <p:blipFill rotWithShape="1">
          <a:blip r:embed="rId3">
            <a:alphaModFix/>
          </a:blip>
          <a:srcRect/>
          <a:stretch/>
        </p:blipFill>
        <p:spPr>
          <a:xfrm>
            <a:off x="2452692" y="0"/>
            <a:ext cx="5025553"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Widescreen</PresentationFormat>
  <Paragraphs>23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Arial</vt:lpstr>
      <vt:lpstr>Office Theme</vt:lpstr>
      <vt:lpstr>Grade 8 Art  Draw me a song TEXT in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 Art  Draw me a song TEXT in ART</dc:title>
  <dc:creator>Sharp, Jennifer G</dc:creator>
  <cp:lastModifiedBy>Abbey MacDonald</cp:lastModifiedBy>
  <cp:revision>1</cp:revision>
  <dcterms:created xsi:type="dcterms:W3CDTF">2018-08-14T01:12:37Z</dcterms:created>
  <dcterms:modified xsi:type="dcterms:W3CDTF">2020-04-18T01:33:00Z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0x010100943E484107789440864F7EC9AA7861F2</vt:lpwstr>
  </property>
</Properties>
</file>